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0"/>
  </p:notesMasterIdLst>
  <p:sldIdLst>
    <p:sldId id="256" r:id="rId2"/>
    <p:sldId id="541" r:id="rId3"/>
    <p:sldId id="588" r:id="rId4"/>
    <p:sldId id="589" r:id="rId5"/>
    <p:sldId id="595" r:id="rId6"/>
    <p:sldId id="591" r:id="rId7"/>
    <p:sldId id="600" r:id="rId8"/>
    <p:sldId id="598" r:id="rId9"/>
    <p:sldId id="599" r:id="rId10"/>
    <p:sldId id="556" r:id="rId11"/>
    <p:sldId id="557" r:id="rId12"/>
    <p:sldId id="558" r:id="rId13"/>
    <p:sldId id="594" r:id="rId14"/>
    <p:sldId id="601" r:id="rId15"/>
    <p:sldId id="602" r:id="rId16"/>
    <p:sldId id="604" r:id="rId17"/>
    <p:sldId id="593" r:id="rId18"/>
    <p:sldId id="584" r:id="rId1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phael Voellmy" initials="RV" lastIdx="1" clrIdx="0">
    <p:extLst/>
  </p:cmAuthor>
  <p:cmAuthor id="2" name="Luzius Meisser" initials="LM" lastIdx="16" clrIdx="1">
    <p:extLst/>
  </p:cmAuthor>
  <p:cmAuthor id="3" name="Benedikt Bünz" initials="BB" lastIdx="3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D961"/>
    <a:srgbClr val="FFC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29" autoAdjust="0"/>
    <p:restoredTop sz="94669" autoAdjust="0"/>
  </p:normalViewPr>
  <p:slideViewPr>
    <p:cSldViewPr>
      <p:cViewPr varScale="1">
        <p:scale>
          <a:sx n="114" d="100"/>
          <a:sy n="114" d="100"/>
        </p:scale>
        <p:origin x="112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08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1C2AE-7FDA-4AEF-A017-938D8DB0C978}" type="datetimeFigureOut">
              <a:rPr lang="de-CH" smtClean="0"/>
              <a:t>15.05.2017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65E4B-4431-4182-9AA4-196FF659A3D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9489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65E4B-4431-4182-9AA4-196FF659A3D5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72585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5:30 (3 min)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465E4B-4431-4182-9AA4-196FF659A3D5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6216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4149080"/>
            <a:ext cx="7772400" cy="792088"/>
          </a:xfrm>
        </p:spPr>
        <p:txBody>
          <a:bodyPr>
            <a:noAutofit/>
          </a:bodyPr>
          <a:lstStyle>
            <a:lvl1pPr algn="r">
              <a:defRPr sz="4800"/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55776" y="4941168"/>
            <a:ext cx="6400800" cy="720080"/>
          </a:xfrm>
        </p:spPr>
        <p:txBody>
          <a:bodyPr>
            <a:normAutofit/>
          </a:bodyPr>
          <a:lstStyle>
            <a:lvl1pPr marL="0" indent="0" algn="r">
              <a:buNone/>
              <a:defRPr sz="24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79083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351309"/>
            <a:ext cx="8229600" cy="45259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452320" y="6187616"/>
            <a:ext cx="1244685" cy="720080"/>
          </a:xfrm>
          <a:prstGeom prst="rect">
            <a:avLst/>
          </a:prstGeom>
        </p:spPr>
        <p:txBody>
          <a:bodyPr/>
          <a:lstStyle/>
          <a:p>
            <a:fld id="{3CF05780-28C8-4D20-A7DE-D9C4057C9B74}" type="slidenum">
              <a:rPr lang="de-CH" smtClean="0"/>
              <a:pPr/>
              <a:t>‹Nr.›</a:t>
            </a:fld>
            <a:endParaRPr lang="de-CH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0539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856" y="1351309"/>
            <a:ext cx="8229600" cy="4525963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§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80681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saturation sat="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859" r="64541"/>
          <a:stretch/>
        </p:blipFill>
        <p:spPr>
          <a:xfrm rot="5400000">
            <a:off x="1165313" y="-1151930"/>
            <a:ext cx="6813377" cy="9144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84176" y="4241779"/>
            <a:ext cx="7772400" cy="752031"/>
          </a:xfrm>
        </p:spPr>
        <p:txBody>
          <a:bodyPr anchor="t"/>
          <a:lstStyle>
            <a:lvl1pPr algn="r">
              <a:defRPr sz="4000" b="0" cap="none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4176" y="4901111"/>
            <a:ext cx="7772400" cy="47572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2320" y="6187616"/>
            <a:ext cx="1244685" cy="720080"/>
          </a:xfrm>
          <a:prstGeom prst="rect">
            <a:avLst/>
          </a:prstGeom>
        </p:spPr>
        <p:txBody>
          <a:bodyPr/>
          <a:lstStyle/>
          <a:p>
            <a:fld id="{3CF05780-28C8-4D20-A7DE-D9C4057C9B74}" type="slidenum">
              <a:rPr lang="de-CH" smtClean="0"/>
              <a:t>‹Nr.›</a:t>
            </a:fld>
            <a:endParaRPr lang="de-CH"/>
          </a:p>
        </p:txBody>
      </p:sp>
      <p:sp>
        <p:nvSpPr>
          <p:cNvPr id="8" name="Date Placeholder 6"/>
          <p:cNvSpPr txBox="1">
            <a:spLocks/>
          </p:cNvSpPr>
          <p:nvPr userDrawn="1"/>
        </p:nvSpPr>
        <p:spPr>
          <a:xfrm>
            <a:off x="446856" y="6356350"/>
            <a:ext cx="534928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2014-07-03 - </a:t>
            </a:r>
            <a:r>
              <a:rPr lang="de-CH" dirty="0"/>
              <a:t>Luzius Meisser – </a:t>
            </a:r>
            <a:r>
              <a:rPr lang="de-CH" dirty="0" err="1"/>
              <a:t>Bitcoin</a:t>
            </a:r>
            <a:r>
              <a:rPr lang="de-CH" dirty="0"/>
              <a:t> </a:t>
            </a:r>
            <a:r>
              <a:rPr lang="de-CH" dirty="0" err="1"/>
              <a:t>Association</a:t>
            </a:r>
            <a:r>
              <a:rPr lang="de-CH" dirty="0"/>
              <a:t> </a:t>
            </a:r>
            <a:r>
              <a:rPr lang="de-CH" dirty="0" err="1"/>
              <a:t>Switzerland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52498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95DC610F-8543-4374-A6DE-2D1DB8C54C14}" type="datetime1">
              <a:rPr lang="de-CH" smtClean="0"/>
              <a:t>15.05.2017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de-CH"/>
              <a:t>Exchain Conf Call Slides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86BCC5D7-56B6-4177-A7EA-BF77893F27B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1019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04" y="0"/>
            <a:ext cx="785921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de-C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04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2202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8" r:id="rId3"/>
    <p:sldLayoutId id="2147483699" r:id="rId4"/>
    <p:sldLayoutId id="2147483709" r:id="rId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400" b="0" i="0" kern="1200">
          <a:solidFill>
            <a:schemeClr val="tx2">
              <a:lumMod val="50000"/>
            </a:schemeClr>
          </a:solidFill>
          <a:latin typeface="+mj-lt"/>
          <a:ea typeface="Eurostar Black Extended" panose="020B0900020202060204" pitchFamily="34" charset="0"/>
          <a:cs typeface="Eurostar Black Extended" panose="020B090002020206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>
              <a:lumMod val="50000"/>
            </a:schemeClr>
          </a:solidFill>
          <a:latin typeface="+mn-lt"/>
          <a:ea typeface="Gill Sans" charset="0"/>
          <a:cs typeface="Gill Sans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2">
              <a:lumMod val="50000"/>
            </a:schemeClr>
          </a:solidFill>
          <a:latin typeface="+mn-lt"/>
          <a:ea typeface="Gill Sans" charset="0"/>
          <a:cs typeface="Gill Sans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+mn-lt"/>
          <a:ea typeface="Gill Sans" charset="0"/>
          <a:cs typeface="Gill Sans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>
              <a:lumMod val="50000"/>
            </a:schemeClr>
          </a:solidFill>
          <a:latin typeface="+mn-lt"/>
          <a:ea typeface="Gill Sans" charset="0"/>
          <a:cs typeface="Gill Sans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>
              <a:lumMod val="50000"/>
            </a:schemeClr>
          </a:solidFill>
          <a:latin typeface="+mn-lt"/>
          <a:ea typeface="Gill Sans" charset="0"/>
          <a:cs typeface="Gill Sans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2856" y="-23355"/>
            <a:ext cx="21319729" cy="6957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4509120"/>
            <a:ext cx="8780512" cy="648072"/>
          </a:xfrm>
        </p:spPr>
        <p:txBody>
          <a:bodyPr/>
          <a:lstStyle/>
          <a:p>
            <a:pPr algn="l" fontAlgn="base"/>
            <a:r>
              <a:rPr lang="en-US" sz="1600" b="1" dirty="0">
                <a:latin typeface="Eurostar Black Extended" panose="020B0900020202060204" pitchFamily="34" charset="0"/>
                <a:ea typeface="Gill Sans" charset="0"/>
                <a:cs typeface="Gill Sans" charset="0"/>
              </a:rPr>
              <a:t>GRUNDLAGEN UND CHANCEN DER BLOCKCHAIN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183590" y="4957137"/>
            <a:ext cx="8960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>
                <a:solidFill>
                  <a:schemeClr val="tx2">
                    <a:lumMod val="50000"/>
                  </a:schemeClr>
                </a:solidFill>
              </a:rPr>
              <a:t>LUZIUS MEISSER, COMPUTER SCIENTIST AND ECONOMIST</a:t>
            </a:r>
            <a:endParaRPr lang="en-US" sz="16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088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3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86" y="-1"/>
            <a:ext cx="9159285" cy="686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2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30 - ABBf5y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5125592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wer Cab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696" y="4473115"/>
            <a:ext cx="609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tcoin mine at nigh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28" y="-3255"/>
            <a:ext cx="9147628" cy="514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20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86186" y="0"/>
            <a:ext cx="14048554" cy="685800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212976"/>
            <a:ext cx="2251250" cy="317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74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6856" y="1351309"/>
            <a:ext cx="8229600" cy="178965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Das Auto </a:t>
            </a:r>
            <a:r>
              <a:rPr lang="en-US" dirty="0" err="1"/>
              <a:t>erhält</a:t>
            </a:r>
            <a:r>
              <a:rPr lang="en-US" dirty="0"/>
              <a:t> sein </a:t>
            </a:r>
            <a:r>
              <a:rPr lang="en-US" dirty="0" err="1"/>
              <a:t>eigenes</a:t>
            </a:r>
            <a:r>
              <a:rPr lang="en-US" dirty="0"/>
              <a:t> </a:t>
            </a:r>
            <a:r>
              <a:rPr lang="en-US" dirty="0" err="1"/>
              <a:t>Konto</a:t>
            </a:r>
            <a:endParaRPr lang="en-US" dirty="0"/>
          </a:p>
          <a:p>
            <a:r>
              <a:rPr lang="en-US" dirty="0" err="1"/>
              <a:t>Kann</a:t>
            </a:r>
            <a:r>
              <a:rPr lang="en-US" dirty="0"/>
              <a:t> </a:t>
            </a:r>
            <a:r>
              <a:rPr lang="en-US" dirty="0" err="1"/>
              <a:t>damit</a:t>
            </a:r>
            <a:r>
              <a:rPr lang="en-US" dirty="0"/>
              <a:t> </a:t>
            </a:r>
            <a:r>
              <a:rPr lang="en-US" dirty="0" err="1"/>
              <a:t>selbständig</a:t>
            </a:r>
            <a:r>
              <a:rPr lang="en-US" dirty="0"/>
              <a:t> </a:t>
            </a:r>
            <a:r>
              <a:rPr lang="en-US" dirty="0" err="1"/>
              <a:t>auftanken</a:t>
            </a:r>
            <a:r>
              <a:rPr lang="en-US" dirty="0"/>
              <a:t> </a:t>
            </a:r>
            <a:r>
              <a:rPr lang="en-US" dirty="0" err="1"/>
              <a:t>gehen</a:t>
            </a:r>
            <a:endParaRPr lang="en-US" dirty="0"/>
          </a:p>
          <a:p>
            <a:r>
              <a:rPr lang="en-US" dirty="0"/>
              <a:t>Oder </a:t>
            </a:r>
            <a:r>
              <a:rPr lang="en-US" dirty="0" err="1"/>
              <a:t>sogar</a:t>
            </a:r>
            <a:r>
              <a:rPr lang="en-US" dirty="0"/>
              <a:t> Geld </a:t>
            </a:r>
            <a:r>
              <a:rPr lang="en-US" dirty="0" err="1"/>
              <a:t>verdienen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Taxi-</a:t>
            </a:r>
            <a:r>
              <a:rPr lang="en-US" dirty="0" err="1"/>
              <a:t>Fahrten</a:t>
            </a:r>
            <a:endParaRPr lang="en-US" dirty="0"/>
          </a:p>
          <a:p>
            <a:r>
              <a:rPr lang="en-US" dirty="0" err="1"/>
              <a:t>Prototyp</a:t>
            </a:r>
            <a:r>
              <a:rPr lang="en-US" dirty="0"/>
              <a:t> von ZF, UBS und Innogy, </a:t>
            </a:r>
            <a:r>
              <a:rPr lang="en-US" dirty="0" err="1"/>
              <a:t>basierend</a:t>
            </a:r>
            <a:r>
              <a:rPr lang="en-US" dirty="0"/>
              <a:t> auf </a:t>
            </a:r>
            <a:r>
              <a:rPr lang="en-US" dirty="0" err="1"/>
              <a:t>Ethereum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44" y="3322847"/>
            <a:ext cx="9144000" cy="3535153"/>
          </a:xfrm>
          <a:prstGeom prst="rect">
            <a:avLst/>
          </a:prstGeom>
        </p:spPr>
      </p:pic>
      <p:sp>
        <p:nvSpPr>
          <p:cNvPr id="7" name="Titel 2"/>
          <p:cNvSpPr txBox="1">
            <a:spLocks/>
          </p:cNvSpPr>
          <p:nvPr/>
        </p:nvSpPr>
        <p:spPr>
          <a:xfrm>
            <a:off x="107504" y="26430"/>
            <a:ext cx="785921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400" b="0" i="0" kern="1200">
                <a:solidFill>
                  <a:schemeClr val="tx2">
                    <a:lumMod val="50000"/>
                  </a:schemeClr>
                </a:solidFill>
                <a:latin typeface="+mj-lt"/>
                <a:ea typeface="Eurostar Black Extended" panose="020B0900020202060204" pitchFamily="34" charset="0"/>
                <a:cs typeface="Eurostar Black Extended" panose="020B0900020202060204" pitchFamily="34" charset="0"/>
              </a:defRPr>
            </a:lvl1pPr>
          </a:lstStyle>
          <a:p>
            <a:r>
              <a:rPr lang="de-CH" sz="2800" dirty="0">
                <a:latin typeface="Eurostar Black Extended" panose="020B0900020202060204" pitchFamily="34" charset="0"/>
              </a:rPr>
              <a:t>CAR E-WALLET</a:t>
            </a:r>
          </a:p>
        </p:txBody>
      </p:sp>
    </p:spTree>
    <p:extLst>
      <p:ext uri="{BB962C8B-B14F-4D97-AF65-F5344CB8AC3E}">
        <p14:creationId xmlns:p14="http://schemas.microsoft.com/office/powerpoint/2010/main" val="29178172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Eurostar Black Extended" panose="020B0900020202060204" pitchFamily="34" charset="0"/>
              </a:rPr>
              <a:t>BEISPIEL: ROULETH</a:t>
            </a:r>
          </a:p>
        </p:txBody>
      </p:sp>
      <p:sp>
        <p:nvSpPr>
          <p:cNvPr id="6" name="Rectangle 5"/>
          <p:cNvSpPr/>
          <p:nvPr/>
        </p:nvSpPr>
        <p:spPr>
          <a:xfrm>
            <a:off x="251520" y="1145501"/>
            <a:ext cx="9036496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//  ROULETH </a:t>
            </a:r>
          </a:p>
          <a:p>
            <a:r>
              <a:rPr lang="bg-BG" sz="1400" dirty="0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//</a:t>
            </a:r>
          </a:p>
          <a:p>
            <a:r>
              <a:rPr lang="en-US" sz="1400" dirty="0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//  Play the Roulette on </a:t>
            </a:r>
            <a:r>
              <a:rPr lang="en-US" sz="1400" dirty="0" err="1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ethereum</a:t>
            </a:r>
            <a:r>
              <a:rPr lang="en-US" sz="1400" dirty="0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err="1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blockchain</a:t>
            </a:r>
            <a:r>
              <a:rPr lang="en-US" sz="1400" dirty="0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 !</a:t>
            </a:r>
          </a:p>
          <a:p>
            <a:r>
              <a:rPr lang="en-US" sz="1400" dirty="0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//  (or become a member of </a:t>
            </a:r>
            <a:r>
              <a:rPr lang="en-US" sz="1400" dirty="0" err="1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Rouleth's</a:t>
            </a:r>
            <a:r>
              <a:rPr lang="en-US" sz="1400" dirty="0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 Decentralized </a:t>
            </a:r>
            <a:r>
              <a:rPr lang="en-US" sz="1400" dirty="0" err="1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Organisation</a:t>
            </a:r>
            <a:r>
              <a:rPr lang="en-US" sz="1400" dirty="0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 and contribute to the bankroll.) </a:t>
            </a:r>
          </a:p>
          <a:p>
            <a:endParaRPr lang="bg-BG" sz="1400" dirty="0">
              <a:solidFill>
                <a:srgbClr val="353535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contract </a:t>
            </a:r>
            <a:r>
              <a:rPr lang="en-US" sz="1400" dirty="0" err="1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Rouleth</a:t>
            </a:r>
            <a:endParaRPr lang="en-US" sz="1400" dirty="0">
              <a:solidFill>
                <a:srgbClr val="353535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</a:p>
          <a:p>
            <a:r>
              <a:rPr lang="en-US" sz="1400" dirty="0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  //Game and Global Variables</a:t>
            </a:r>
          </a:p>
          <a:p>
            <a:r>
              <a:rPr lang="en-US" sz="1400" dirty="0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  address developer;</a:t>
            </a:r>
          </a:p>
          <a:p>
            <a:r>
              <a:rPr lang="en-US" sz="1400" dirty="0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Gamble[] gambles;</a:t>
            </a:r>
            <a:endParaRPr lang="en-US" sz="1400" dirty="0">
              <a:solidFill>
                <a:srgbClr val="353535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.....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 //bet on Number	</a:t>
            </a:r>
          </a:p>
          <a:p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  function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betOnNumber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(uint8 </a:t>
            </a:r>
            <a:r>
              <a:rPr lang="en-US" sz="1400" dirty="0" err="1">
                <a:latin typeface="Consolas" charset="0"/>
                <a:ea typeface="Consolas" charset="0"/>
                <a:cs typeface="Consolas" charset="0"/>
              </a:rPr>
              <a:t>numberChosen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//check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that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number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chosen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is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valid</a:t>
            </a:r>
          </a:p>
          <a:p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//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and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record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bet</a:t>
            </a:r>
            <a:endParaRPr lang="de-DE" sz="14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if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(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numberChosen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&gt;36)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throw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	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placeBet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(BetTypes.nr, </a:t>
            </a:r>
            <a:r>
              <a:rPr lang="de-DE" sz="1400" dirty="0" err="1">
                <a:latin typeface="Consolas" charset="0"/>
                <a:ea typeface="Consolas" charset="0"/>
                <a:cs typeface="Consolas" charset="0"/>
              </a:rPr>
              <a:t>numberChosen</a:t>
            </a:r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);</a:t>
            </a:r>
          </a:p>
          <a:p>
            <a:r>
              <a:rPr lang="de-DE" sz="1400" dirty="0">
                <a:latin typeface="Consolas" charset="0"/>
                <a:ea typeface="Consolas" charset="0"/>
                <a:cs typeface="Consolas" charset="0"/>
              </a:rPr>
              <a:t>     }</a:t>
            </a:r>
          </a:p>
          <a:p>
            <a:r>
              <a:rPr lang="de-DE" sz="1400" dirty="0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  }</a:t>
            </a:r>
            <a:endParaRPr lang="en-US" sz="1400" dirty="0">
              <a:solidFill>
                <a:srgbClr val="353535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is-IS" sz="1400" dirty="0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.....</a:t>
            </a:r>
          </a:p>
          <a:p>
            <a:r>
              <a:rPr lang="is-IS" sz="1400" dirty="0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}</a:t>
            </a:r>
            <a:endParaRPr lang="en-US" sz="1400" dirty="0">
              <a:solidFill>
                <a:srgbClr val="353535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>
                <a:solidFill>
                  <a:srgbClr val="353535"/>
                </a:solidFill>
                <a:latin typeface="Consolas" charset="0"/>
                <a:ea typeface="Consolas" charset="0"/>
                <a:cs typeface="Consolas" charset="0"/>
              </a:rPr>
              <a:t>	</a:t>
            </a:r>
          </a:p>
          <a:p>
            <a:endParaRPr lang="en-US" sz="1400" dirty="0">
              <a:solidFill>
                <a:srgbClr val="353535"/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400" dirty="0">
              <a:solidFill>
                <a:srgbClr val="353535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2276872"/>
            <a:ext cx="3203643" cy="2002277"/>
          </a:xfrm>
        </p:spPr>
      </p:pic>
      <p:sp>
        <p:nvSpPr>
          <p:cNvPr id="5" name="Inhaltsplatzhalter 1"/>
          <p:cNvSpPr txBox="1">
            <a:spLocks/>
          </p:cNvSpPr>
          <p:nvPr/>
        </p:nvSpPr>
        <p:spPr>
          <a:xfrm>
            <a:off x="5508104" y="4365104"/>
            <a:ext cx="3384376" cy="20882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2">
                    <a:lumMod val="50000"/>
                  </a:schemeClr>
                </a:solidFill>
                <a:latin typeface="+mn-lt"/>
                <a:ea typeface="Gill Sans" charset="0"/>
                <a:cs typeface="Gill Sans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Gill Sans" charset="0"/>
                <a:cs typeface="Gill Sans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Gill Sans" charset="0"/>
                <a:cs typeface="Gill Sans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Gill Sans" charset="0"/>
                <a:cs typeface="Gill Sans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Gill Sans" charset="0"/>
                <a:cs typeface="Gill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sz="2400" dirty="0"/>
              <a:t>Nachweislich «fair»</a:t>
            </a:r>
          </a:p>
          <a:p>
            <a:r>
              <a:rPr lang="de-CH" sz="2400" dirty="0" err="1"/>
              <a:t>Unstoppbar</a:t>
            </a:r>
            <a:endParaRPr lang="en-US" sz="2400" dirty="0"/>
          </a:p>
          <a:p>
            <a:r>
              <a:rPr lang="de-CH" sz="2400" dirty="0"/>
              <a:t>Weltweit spielbar</a:t>
            </a:r>
          </a:p>
          <a:p>
            <a:r>
              <a:rPr lang="de-CH" sz="2400" dirty="0"/>
              <a:t>Jeder kann sich an Spielbank beteiligen</a:t>
            </a:r>
          </a:p>
          <a:p>
            <a:r>
              <a:rPr lang="de-CH" sz="2400" dirty="0"/>
              <a:t>«Instant </a:t>
            </a:r>
            <a:r>
              <a:rPr lang="de-CH" sz="2400" dirty="0" err="1"/>
              <a:t>auditing</a:t>
            </a:r>
            <a:r>
              <a:rPr lang="de-CH" sz="2400" dirty="0"/>
              <a:t>» </a:t>
            </a:r>
          </a:p>
        </p:txBody>
      </p:sp>
    </p:spTree>
    <p:extLst>
      <p:ext uri="{BB962C8B-B14F-4D97-AF65-F5344CB8AC3E}">
        <p14:creationId xmlns:p14="http://schemas.microsoft.com/office/powerpoint/2010/main" val="76767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46856" y="1351309"/>
            <a:ext cx="4989240" cy="4715412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de-CH" dirty="0"/>
              <a:t>Aktionärsregister auf der Blockchain. Ermöglicht:</a:t>
            </a:r>
          </a:p>
          <a:p>
            <a:r>
              <a:rPr lang="de-CH" dirty="0"/>
              <a:t>Weltweite, verzögerungsfreie Handelbarkeit</a:t>
            </a:r>
          </a:p>
          <a:p>
            <a:r>
              <a:rPr lang="de-CH" dirty="0"/>
              <a:t>Transparente, beweisbar korrekte Aktionärsabstimmungen</a:t>
            </a:r>
          </a:p>
          <a:p>
            <a:r>
              <a:rPr lang="de-CH" dirty="0"/>
              <a:t>Teile der Statuten (</a:t>
            </a:r>
            <a:r>
              <a:rPr lang="de-CH" dirty="0" err="1"/>
              <a:t>zB</a:t>
            </a:r>
            <a:r>
              <a:rPr lang="de-CH" dirty="0"/>
              <a:t> Vinkulierung) als selbst-ausführender Vertrag</a:t>
            </a:r>
          </a:p>
          <a:p>
            <a:r>
              <a:rPr lang="de-CH" dirty="0"/>
              <a:t>Selbst-ausführende Verträge, die sich auf die Aktien beziehen, </a:t>
            </a:r>
            <a:r>
              <a:rPr lang="de-CH" dirty="0" err="1"/>
              <a:t>zB</a:t>
            </a:r>
            <a:r>
              <a:rPr lang="de-CH" dirty="0"/>
              <a:t> Aktionärsbindungsvertrag mit Vorkaufsrechten o.ä.</a:t>
            </a:r>
          </a:p>
          <a:p>
            <a:r>
              <a:rPr lang="de-CH" dirty="0"/>
              <a:t>Tägliche Dividendenzahlungen (oder sogar «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go</a:t>
            </a:r>
            <a:r>
              <a:rPr lang="de-CH" dirty="0"/>
              <a:t>» zusammen mit «instant </a:t>
            </a:r>
            <a:r>
              <a:rPr lang="de-CH" dirty="0" err="1"/>
              <a:t>audit</a:t>
            </a:r>
            <a:r>
              <a:rPr lang="de-CH" dirty="0"/>
              <a:t>»)</a:t>
            </a:r>
          </a:p>
          <a:p>
            <a:r>
              <a:rPr lang="de-CH" dirty="0"/>
              <a:t>Automatisches KYC zusammen mit Identitätsservice</a:t>
            </a:r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latin typeface="Eurostar Black Extended" panose="020B0900020202060204" pitchFamily="34" charset="0"/>
              </a:rPr>
              <a:t>BEISPIEL AKTIE</a:t>
            </a:r>
            <a:endParaRPr lang="en-US" sz="2400" dirty="0">
              <a:latin typeface="Eurostar Black Extended" panose="020B090002020206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351309"/>
            <a:ext cx="3398817" cy="471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23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15665" y="944440"/>
            <a:ext cx="8441963" cy="2484560"/>
          </a:xfrm>
        </p:spPr>
        <p:txBody>
          <a:bodyPr>
            <a:normAutofit fontScale="62500" lnSpcReduction="20000"/>
          </a:bodyPr>
          <a:lstStyle/>
          <a:p>
            <a:r>
              <a:rPr lang="de-CH" dirty="0"/>
              <a:t>Werden automatisch innerhalb ihres Systems durchgesetzt</a:t>
            </a:r>
          </a:p>
          <a:p>
            <a:r>
              <a:rPr lang="de-CH" dirty="0"/>
              <a:t>Können sich nur auf Sachen beziehen, die im System abgebildet sind</a:t>
            </a:r>
            <a:br>
              <a:rPr lang="de-CH" dirty="0"/>
            </a:br>
            <a:r>
              <a:rPr lang="de-CH" dirty="0">
                <a:sym typeface="Wingdings" panose="05000000000000000000" pitchFamily="2" charset="2"/>
              </a:rPr>
              <a:t> Grösstes Problem: Verknüpfung mit restlicher Realität</a:t>
            </a:r>
            <a:endParaRPr lang="de-CH" dirty="0"/>
          </a:p>
          <a:p>
            <a:r>
              <a:rPr lang="de-CH" dirty="0"/>
              <a:t>Rechtswirksame Abbildung von Vermögenswerten auf der Blockchain wäre entscheidender Standortvorteil</a:t>
            </a:r>
          </a:p>
          <a:p>
            <a:r>
              <a:rPr lang="de-CH" dirty="0"/>
              <a:t>Kein Vertrag und kein Computerprogramm ist perfekt, bei komplexeren Smart </a:t>
            </a:r>
            <a:r>
              <a:rPr lang="de-CH" dirty="0" err="1"/>
              <a:t>Contracts</a:t>
            </a:r>
            <a:r>
              <a:rPr lang="de-CH" dirty="0"/>
              <a:t> braucht es Schnittstellen für Schiedsstellen.</a:t>
            </a:r>
          </a:p>
          <a:p>
            <a:pPr marL="0" indent="0">
              <a:buNone/>
            </a:pPr>
            <a:r>
              <a:rPr lang="de-CH" dirty="0">
                <a:sym typeface="Wingdings" panose="05000000000000000000" pitchFamily="2" charset="2"/>
              </a:rPr>
              <a:t> Die Schweiz als neutraler Standort für Blockchain-Arbitration?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2400" dirty="0">
                <a:latin typeface="Eurostar Black Extended" panose="020B0900020202060204" pitchFamily="34" charset="0"/>
              </a:rPr>
              <a:t>SELBST-AUSFÜHRENDE VERTRÄGE</a:t>
            </a:r>
            <a:endParaRPr lang="en-US" sz="2400" dirty="0">
              <a:latin typeface="Eurostar Black Extended" panose="020B090002020206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2" y="3953001"/>
            <a:ext cx="6463355" cy="29050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18669" y="3573016"/>
            <a:ext cx="58793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Kommentar in Finanz und Wirtschaft vom 13.8.2016, Seite 2</a:t>
            </a:r>
          </a:p>
          <a:p>
            <a:endParaRPr lang="de-CH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178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5536" y="1452743"/>
            <a:ext cx="6213376" cy="2891664"/>
          </a:xfrm>
        </p:spPr>
        <p:txBody>
          <a:bodyPr>
            <a:normAutofit fontScale="62500" lnSpcReduction="20000"/>
          </a:bodyPr>
          <a:lstStyle/>
          <a:p>
            <a:r>
              <a:rPr lang="de-CH" dirty="0"/>
              <a:t>Eine Blockchain ist eine </a:t>
            </a:r>
            <a:r>
              <a:rPr lang="de-CH" dirty="0" err="1"/>
              <a:t>unmanipulierbare</a:t>
            </a:r>
            <a:r>
              <a:rPr lang="de-CH" dirty="0"/>
              <a:t> aber auch ineffiziente Datenbank, deren Regeln automatisch durchgesetzt werden</a:t>
            </a:r>
          </a:p>
          <a:p>
            <a:r>
              <a:rPr lang="de-CH" dirty="0"/>
              <a:t>Smart </a:t>
            </a:r>
            <a:r>
              <a:rPr lang="de-CH" dirty="0" err="1"/>
              <a:t>Contracts</a:t>
            </a:r>
            <a:r>
              <a:rPr lang="de-CH" dirty="0"/>
              <a:t> erlauben es, selbst solche Regeln aufzustellen</a:t>
            </a:r>
          </a:p>
          <a:p>
            <a:r>
              <a:rPr lang="de-CH" dirty="0"/>
              <a:t>Vielversprechende Technologie mit offener Zukunft</a:t>
            </a:r>
          </a:p>
          <a:p>
            <a:r>
              <a:rPr lang="de-CH" dirty="0"/>
              <a:t>Hilfreich bei der Organisation dezentraler Systeme</a:t>
            </a:r>
            <a:br>
              <a:rPr lang="de-CH" dirty="0"/>
            </a:br>
            <a:r>
              <a:rPr lang="de-CH" dirty="0"/>
              <a:t>-&gt; «</a:t>
            </a:r>
            <a:r>
              <a:rPr lang="de-CH" dirty="0" err="1"/>
              <a:t>Disintermediation</a:t>
            </a:r>
            <a:r>
              <a:rPr lang="de-CH" dirty="0"/>
              <a:t>»</a:t>
            </a:r>
          </a:p>
          <a:p>
            <a:r>
              <a:rPr lang="de-CH" dirty="0"/>
              <a:t>Noch wenig konkrete Anwendungen</a:t>
            </a:r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latin typeface="Eurostar Black Extended" panose="020B0900020202060204" pitchFamily="34" charset="0"/>
              </a:rPr>
              <a:t>ZUSAMMENFASSUNG</a:t>
            </a:r>
            <a:endParaRPr lang="en-US" sz="2400" dirty="0">
              <a:latin typeface="Eurostar Black Extended" panose="020B0900020202060204" pitchFamily="34" charset="0"/>
            </a:endParaRPr>
          </a:p>
        </p:txBody>
      </p:sp>
      <p:pic>
        <p:nvPicPr>
          <p:cNvPr id="5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399" y="1452742"/>
            <a:ext cx="2198983" cy="28916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20" y="5949280"/>
            <a:ext cx="8630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err="1"/>
              <a:t>Kontakt</a:t>
            </a:r>
            <a:r>
              <a:rPr lang="en-US" dirty="0"/>
              <a:t>: </a:t>
            </a:r>
            <a:r>
              <a:rPr lang="en-US" dirty="0" err="1"/>
              <a:t>luzius@meissereconomics.com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77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46856" y="1351309"/>
            <a:ext cx="8229600" cy="4669979"/>
          </a:xfrm>
        </p:spPr>
        <p:txBody>
          <a:bodyPr>
            <a:normAutofit/>
          </a:bodyPr>
          <a:lstStyle/>
          <a:p>
            <a:r>
              <a:rPr lang="de-CH" dirty="0"/>
              <a:t>Kontext: digitales Zeitalter</a:t>
            </a:r>
          </a:p>
          <a:p>
            <a:r>
              <a:rPr lang="de-CH" dirty="0"/>
              <a:t>Bitcoin: digitales Bargeld</a:t>
            </a:r>
          </a:p>
          <a:p>
            <a:r>
              <a:rPr lang="de-CH" dirty="0" err="1"/>
              <a:t>Ethereum</a:t>
            </a:r>
            <a:r>
              <a:rPr lang="de-CH" dirty="0"/>
              <a:t>: selbstausführende Verträge</a:t>
            </a:r>
          </a:p>
          <a:p>
            <a:pPr lvl="8"/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Übersicht</a:t>
            </a:r>
          </a:p>
        </p:txBody>
      </p:sp>
    </p:spTree>
    <p:extLst>
      <p:ext uri="{BB962C8B-B14F-4D97-AF65-F5344CB8AC3E}">
        <p14:creationId xmlns:p14="http://schemas.microsoft.com/office/powerpoint/2010/main" val="3091750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2016224"/>
          </a:xfrm>
        </p:spPr>
        <p:txBody>
          <a:bodyPr>
            <a:normAutofit fontScale="85000" lnSpcReduction="20000"/>
          </a:bodyPr>
          <a:lstStyle/>
          <a:p>
            <a:pPr marL="385763" indent="-385763">
              <a:buAutoNum type="arabicPeriod"/>
            </a:pPr>
            <a:r>
              <a:rPr lang="de-CH" sz="2800" dirty="0"/>
              <a:t>The </a:t>
            </a:r>
            <a:r>
              <a:rPr lang="de-CH" sz="2800" dirty="0" err="1"/>
              <a:t>winner</a:t>
            </a:r>
            <a:r>
              <a:rPr lang="de-CH" sz="2800" dirty="0"/>
              <a:t> </a:t>
            </a:r>
            <a:r>
              <a:rPr lang="de-CH" sz="2800" dirty="0" err="1"/>
              <a:t>takes</a:t>
            </a:r>
            <a:r>
              <a:rPr lang="de-CH" sz="2800" dirty="0"/>
              <a:t> </a:t>
            </a:r>
            <a:r>
              <a:rPr lang="de-CH" sz="2800" dirty="0" err="1"/>
              <a:t>it</a:t>
            </a:r>
            <a:r>
              <a:rPr lang="de-CH" sz="2800" dirty="0"/>
              <a:t> all, zum Beispiel </a:t>
            </a:r>
          </a:p>
          <a:p>
            <a:pPr marL="385763" indent="-385763">
              <a:buAutoNum type="arabicPeriod"/>
            </a:pPr>
            <a:r>
              <a:rPr lang="de-CH" sz="2800" dirty="0"/>
              <a:t>David besiegt Goliath, zum Beispiel  </a:t>
            </a:r>
          </a:p>
          <a:p>
            <a:pPr marL="385763" indent="-385763">
              <a:buAutoNum type="arabicPeriod"/>
            </a:pPr>
            <a:r>
              <a:rPr lang="de-CH" sz="2800" dirty="0" err="1"/>
              <a:t>Standortclustering</a:t>
            </a:r>
            <a:r>
              <a:rPr lang="de-CH" sz="2800" dirty="0"/>
              <a:t>, zum Beispiel</a:t>
            </a:r>
          </a:p>
          <a:p>
            <a:pPr marL="385763" indent="-385763">
              <a:buAutoNum type="arabicPeriod"/>
            </a:pPr>
            <a:endParaRPr lang="de-CH" dirty="0"/>
          </a:p>
          <a:p>
            <a:pPr marL="0" indent="0">
              <a:buNone/>
            </a:pPr>
            <a:r>
              <a:rPr lang="de-CH" sz="2600" dirty="0">
                <a:sym typeface="Wingdings" panose="05000000000000000000" pitchFamily="2" charset="2"/>
              </a:rPr>
              <a:t> Besser Nr. 1 in einer Nische, als die Nr. 2 in einem grossen Markt.</a:t>
            </a:r>
            <a:endParaRPr lang="de-CH" sz="2600" dirty="0"/>
          </a:p>
          <a:p>
            <a:pPr marL="385763" indent="-385763">
              <a:buAutoNum type="arabicPeriod"/>
            </a:pPr>
            <a:endParaRPr lang="de-CH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07504" y="118187"/>
            <a:ext cx="8424936" cy="857250"/>
          </a:xfrm>
        </p:spPr>
        <p:txBody>
          <a:bodyPr/>
          <a:lstStyle/>
          <a:p>
            <a:r>
              <a:rPr lang="de-CH" sz="2800" dirty="0">
                <a:latin typeface="Eurostar Black Extended" panose="020B0900020202060204" pitchFamily="34" charset="0"/>
              </a:rPr>
              <a:t>GESETZE DER DIGITALISIERUNG</a:t>
            </a:r>
            <a:endParaRPr lang="en-US" sz="2800" dirty="0">
              <a:latin typeface="Eurostar Black Extended" panose="020B0900020202060204" pitchFamily="34" charset="0"/>
            </a:endParaRPr>
          </a:p>
        </p:txBody>
      </p:sp>
      <p:pic>
        <p:nvPicPr>
          <p:cNvPr id="1028" name="Picture 4" descr="Image result for faceboo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761349"/>
            <a:ext cx="1224136" cy="81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whatsapp logo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028" y="1368822"/>
            <a:ext cx="404466" cy="40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773288"/>
            <a:ext cx="1634450" cy="36589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3370" y="3276306"/>
            <a:ext cx="4629342" cy="6087619"/>
          </a:xfrm>
          <a:prstGeom prst="rect">
            <a:avLst/>
          </a:prstGeom>
        </p:spPr>
      </p:pic>
      <p:sp>
        <p:nvSpPr>
          <p:cNvPr id="10" name="Inhaltsplatzhalter 1"/>
          <p:cNvSpPr txBox="1">
            <a:spLocks/>
          </p:cNvSpPr>
          <p:nvPr/>
        </p:nvSpPr>
        <p:spPr>
          <a:xfrm>
            <a:off x="415060" y="5804796"/>
            <a:ext cx="3528393" cy="80370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2">
                    <a:lumMod val="50000"/>
                  </a:schemeClr>
                </a:solidFill>
                <a:latin typeface="+mn-lt"/>
                <a:ea typeface="Gill Sans" charset="0"/>
                <a:cs typeface="Gill Sans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Gill Sans" charset="0"/>
                <a:cs typeface="Gill Sans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Gill Sans" charset="0"/>
                <a:cs typeface="Gill Sans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Gill Sans" charset="0"/>
                <a:cs typeface="Gill Sans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Gill Sans" charset="0"/>
                <a:cs typeface="Gill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CH" sz="2400" dirty="0"/>
              <a:t>«Software </a:t>
            </a:r>
            <a:r>
              <a:rPr lang="de-CH" sz="2400" dirty="0" err="1"/>
              <a:t>is</a:t>
            </a:r>
            <a:r>
              <a:rPr lang="de-CH" sz="2400" dirty="0"/>
              <a:t> </a:t>
            </a:r>
            <a:r>
              <a:rPr lang="de-CH" sz="2400" dirty="0" err="1"/>
              <a:t>eating</a:t>
            </a:r>
            <a:r>
              <a:rPr lang="de-CH" sz="2400" dirty="0"/>
              <a:t>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world</a:t>
            </a:r>
            <a:r>
              <a:rPr lang="de-CH" sz="2400" dirty="0"/>
              <a:t>.»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de-CH" sz="2400" dirty="0"/>
              <a:t>Marc </a:t>
            </a:r>
            <a:r>
              <a:rPr lang="de-CH" sz="2400" dirty="0" err="1"/>
              <a:t>Andreessen</a:t>
            </a:r>
            <a:r>
              <a:rPr lang="de-CH" sz="2400" dirty="0"/>
              <a:t>,</a:t>
            </a:r>
            <a:br>
              <a:rPr lang="de-CH" sz="2400" dirty="0"/>
            </a:br>
            <a:r>
              <a:rPr lang="de-CH" sz="2400" dirty="0"/>
              <a:t>Internetpionier und Investor</a:t>
            </a:r>
          </a:p>
          <a:p>
            <a:pPr marL="0" indent="0" algn="r">
              <a:buFont typeface="Wingdings" panose="05000000000000000000" pitchFamily="2" charset="2"/>
              <a:buNone/>
            </a:pPr>
            <a:endParaRPr lang="de-CH" sz="2400" dirty="0"/>
          </a:p>
        </p:txBody>
      </p:sp>
      <p:pic>
        <p:nvPicPr>
          <p:cNvPr id="11" name="Picture 2" descr="Image result for marc andreesse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76" y="3356992"/>
            <a:ext cx="3276364" cy="245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478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649183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062" y="501520"/>
            <a:ext cx="9376124" cy="58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5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5575" y="1351309"/>
            <a:ext cx="6288633" cy="524604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dirty="0">
                <a:latin typeface="+mn-lt"/>
              </a:rPr>
              <a:t>Bitcoin </a:t>
            </a:r>
            <a:r>
              <a:rPr lang="en-US" dirty="0" err="1">
                <a:latin typeface="+mn-lt"/>
              </a:rPr>
              <a:t>ist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digitales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Bargeld</a:t>
            </a:r>
            <a:r>
              <a:rPr lang="en-US" dirty="0">
                <a:latin typeface="+mn-lt"/>
              </a:rPr>
              <a:t>.</a:t>
            </a:r>
          </a:p>
          <a:p>
            <a:pPr marL="0" indent="0" fontAlgn="base">
              <a:buNone/>
            </a:pPr>
            <a:r>
              <a:rPr lang="en-US" sz="2400" dirty="0">
                <a:latin typeface="+mn-lt"/>
              </a:rPr>
              <a:t>Bitcoins </a:t>
            </a:r>
            <a:r>
              <a:rPr lang="en-US" sz="2400" dirty="0" err="1">
                <a:latin typeface="+mn-lt"/>
              </a:rPr>
              <a:t>können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direkt</a:t>
            </a:r>
            <a:r>
              <a:rPr lang="en-US" sz="2400" dirty="0">
                <a:latin typeface="+mn-lt"/>
              </a:rPr>
              <a:t> von Person </a:t>
            </a:r>
            <a:r>
              <a:rPr lang="en-US" sz="2400" dirty="0" err="1">
                <a:latin typeface="+mn-lt"/>
              </a:rPr>
              <a:t>zu</a:t>
            </a:r>
            <a:r>
              <a:rPr lang="en-US" sz="2400" dirty="0">
                <a:latin typeface="+mn-lt"/>
              </a:rPr>
              <a:t> Person </a:t>
            </a:r>
            <a:r>
              <a:rPr lang="en-US" sz="2400" dirty="0" err="1">
                <a:latin typeface="+mn-lt"/>
              </a:rPr>
              <a:t>ohne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Intermediär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übertragen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err="1">
                <a:latin typeface="+mn-lt"/>
              </a:rPr>
              <a:t>werden</a:t>
            </a:r>
            <a:r>
              <a:rPr lang="en-US" sz="2400" dirty="0">
                <a:latin typeface="+mn-lt"/>
              </a:rPr>
              <a:t>.</a:t>
            </a:r>
          </a:p>
          <a:p>
            <a:pPr marL="0" indent="0" fontAlgn="base">
              <a:buNone/>
            </a:pPr>
            <a:endParaRPr lang="de-CH" sz="2400" dirty="0"/>
          </a:p>
          <a:p>
            <a:pPr marL="0" indent="0" fontAlgn="base">
              <a:buNone/>
            </a:pPr>
            <a:endParaRPr lang="de-CH" sz="2400" dirty="0">
              <a:latin typeface="+mn-lt"/>
            </a:endParaRPr>
          </a:p>
          <a:p>
            <a:pPr marL="0" indent="0" fontAlgn="base">
              <a:buNone/>
            </a:pPr>
            <a:r>
              <a:rPr lang="de-CH" sz="2400" dirty="0"/>
              <a:t>D</a:t>
            </a:r>
            <a:r>
              <a:rPr lang="en-US" sz="2400" dirty="0" err="1"/>
              <a:t>ie</a:t>
            </a:r>
            <a:r>
              <a:rPr lang="en-US" sz="2400" dirty="0"/>
              <a:t> </a:t>
            </a:r>
            <a:r>
              <a:rPr lang="en-US" sz="2400" dirty="0" err="1"/>
              <a:t>zugrundeliegende</a:t>
            </a:r>
            <a:r>
              <a:rPr lang="en-US" sz="2400" dirty="0"/>
              <a:t> </a:t>
            </a:r>
            <a:r>
              <a:rPr lang="en-US" sz="2400" dirty="0" err="1"/>
              <a:t>Technologie</a:t>
            </a:r>
            <a:r>
              <a:rPr lang="en-US" sz="2400" dirty="0"/>
              <a:t> </a:t>
            </a:r>
            <a:r>
              <a:rPr lang="en-US" sz="2400" dirty="0" err="1"/>
              <a:t>ist</a:t>
            </a:r>
            <a:r>
              <a:rPr lang="en-US" sz="2400" dirty="0"/>
              <a:t> die Blockchain – </a:t>
            </a:r>
            <a:r>
              <a:rPr lang="en-US" sz="2400" dirty="0" err="1"/>
              <a:t>eine</a:t>
            </a:r>
            <a:r>
              <a:rPr lang="en-US" sz="2400" dirty="0"/>
              <a:t> </a:t>
            </a:r>
            <a:r>
              <a:rPr lang="en-US" sz="2400" dirty="0" err="1"/>
              <a:t>dezentral</a:t>
            </a:r>
            <a:r>
              <a:rPr lang="en-US" sz="2400" dirty="0"/>
              <a:t> </a:t>
            </a:r>
            <a:r>
              <a:rPr lang="en-US" sz="2400" dirty="0" err="1"/>
              <a:t>organisierte</a:t>
            </a:r>
            <a:r>
              <a:rPr lang="en-US" sz="2400" dirty="0"/>
              <a:t>, </a:t>
            </a:r>
            <a:r>
              <a:rPr lang="en-US" sz="2400" dirty="0" err="1"/>
              <a:t>fälschungssichere</a:t>
            </a:r>
            <a:r>
              <a:rPr lang="en-US" sz="2400" dirty="0"/>
              <a:t> </a:t>
            </a:r>
            <a:r>
              <a:rPr lang="en-US" sz="2400" dirty="0" err="1"/>
              <a:t>Datenbank</a:t>
            </a:r>
            <a:r>
              <a:rPr lang="en-US" sz="2400" dirty="0"/>
              <a:t>.</a:t>
            </a:r>
            <a:endParaRPr lang="en-US" sz="2400" dirty="0">
              <a:latin typeface="+mn-lt"/>
            </a:endParaRPr>
          </a:p>
          <a:p>
            <a:pPr marL="0" indent="0" fontAlgn="base">
              <a:buNone/>
            </a:pPr>
            <a:endParaRPr lang="en-US" sz="2400" dirty="0">
              <a:latin typeface="+mn-lt"/>
            </a:endParaRPr>
          </a:p>
          <a:p>
            <a:pPr marL="0" indent="0" fontAlgn="base">
              <a:buNone/>
            </a:pPr>
            <a:endParaRPr lang="de-CH" sz="2400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2800" dirty="0">
                <a:latin typeface="Eurostar Black Extended" panose="020B0900020202060204" pitchFamily="34" charset="0"/>
              </a:rPr>
              <a:t>WAS IST BITCOIN?</a:t>
            </a:r>
            <a:endParaRPr lang="de-CH" sz="2800" dirty="0">
              <a:latin typeface="+mj-lt"/>
            </a:endParaRPr>
          </a:p>
        </p:txBody>
      </p:sp>
      <p:sp>
        <p:nvSpPr>
          <p:cNvPr id="7" name="AutoShape 2" descr="data:image/jpeg;base64,/9j/4AAQSkZJRgABAQAAAQABAAD/2wCEAAkGBxQREhUUExQUFRUXGRgUFBgXFBUUEhUUFBUXGBUWFBQYHCggGBolGxQUITEhJSkrLi4uFx8zODMsNygtLiwBCgoKBQUFDgUFDisZExkrKysrKysrKysrKysrKysrKysrKysrKysrKysrKysrKysrKysrKysrKysrKysrKysrK//AABEIAK4AhgMBIgACEQEDEQH/xAAcAAABBQEBAQAAAAAAAAAAAAAEAgMFBgcBAAj/xAA5EAABBAAEAwUECQMFAAAAAAABAAIDEQQSITEFQVEGE2FxgQcikbEUIzJCcqHB0fAVYoIWUpOy4f/EABQBAQAAAAAAAAAAAAAAAAAAAAD/xAAUEQEAAAAAAAAAAAAAAAAAAAAA/9oADAMBAAIRAxEAPwCsSPNpBfQXZChnlAp0iT3ibKSXICTMmnTphzkLPPdZfVAY6fxTf01oOtoMxO3K4yB5O+nVBJxStcRXzRn9PkP2QSCh8Cx4bTS2/wAyjXslFGV7WdPeIJ9AgFlwsjPtNcPQoZ71YuHTSbBwlHS6dXgVIR9no59WmjzBrMD5HdBSu8ShIp3jXZKaAF+UuZ1A28xyVbJIQEiROslQIelh6CVgmXEFDKvICpSh3FPSnVMPCBDnJklOFNPQNTuXMNCdK1SYveIv0/8AFYcC0ADqghWYUk18t68EUIWMFvPk0ak+fRSOLhMgrQEbJ3hHZrO4Oe4Vfqge7N8NMzrqhehrb0VjHs9znM6ayerVOcBwrIm0ArFhm3v/ACkGeT+zqVtFj75gjREQcGxUWpFuGzufkRzC0uNtJ9rNEGdO45iYzUsOUDfSxtuP2VV7bYGNwE8Lcodo9oGgd1HmtpxWFa4U4WPJVLtDwyOGJ1Mth1I5gk7hBiJXQUdxnDZH0NRyOyADUDsbl5ciXkB8hTTk7JzSCEDJQ2J2rqjC1DTjUIHMND/OalYdqr90LAfFERyaGvigNj8qUzwkVQq1C4cHRS3CHe9uR+yC58MhJA/mismEhr5qE4Ybom9gp/CFAaxmmyeZGmWurqnRJ5oFlqiuJYcFpBF3d+IKlGuQ2LohB8+9r8F9HxD4/un3mfhP8KgQVoPtZwgDongf7mn5hZ4UDsa8kRHVeQSD+aTSIdGk5EDJQs5pwCkQ0AFx1rl1J0AR8cRIHetbqNCBt4IIqEjZE4aPMdBtyXBFrRHNSfCsGRZAzDmDofQoFRwkfzW1JcEYSbHVCYuYXsQeYOhTDca+g1gLQDqa19EGh8PmGxI8tqU/hJBW6y3D4CaRvuuGuxLw0+tlAS4jFQOoucOutj4jQoNwidfOk60eKzvsh2lc45Hm/NXP6eAL8EEmD4oTEy+Kgv8AV8DXZXOAN1ujJce17czSD0o2go/tVd9U38X6LLVoPtNxOYRt8SVnxCBUe68usGq8gnHBIpOOSUHWDT1CdxGIdo0Cw3c8hfIBNNfRHmEQDTfI353zQBgqc4NLrV0oS9UThpKKC+Q8EimFuO4/RBY7s0WR0DnAN6ktIFbAjxTXZ7ipzi9vNXpkDZBYKDL4eypdIwiQNYSC7vNSBz8wp/tH2Zax3e4W+7yjMAbYHeI5A9eSt78AANR5cxag+KSPa0guaxh+10r9T4IKv2RhaZ2B1hxsgdRyIVn7ezlseRmb+7KLy6fe6Kq8MyuxJyGgTp18fJWXj+EzAAaZspfd04NurA+FoMvZE176dJkPIu0F+J5KewpnwpuyW8iDbD6on+iM73O8ua0m8mWw7wvohY8BLH3jbd3BBc3ehryQR3ajGd65h8L+Kgg1GYvlrfreh1HzQqBTGryXHuvIJd7UghEPamSECEZA8ZfPZBoJ0z7OUoC5B7xSm7obD394680TaCZ4bGNN1e+Ay6blUnhku2ytPB3XqguDXjLdrNu2ONDpS1tuDRqRsCpntHxlzIyGEDlfnyCz9nGBHnD7JdepFjXqUEh2YiLsQ2tQSFfcY7PO8HkAweQA1/NVDsHKwS5nEUCp/E4xrZ3PsH3q8w5AYcIXGu7z10F16ILi+G+qeZPdGWiBvXMDopTEYoAWKVL7XcXJjIvV2nogpWKeC4kChyHQck1aQXpVoHIt15JjdqvILPNCo3GYlse516BL4txi7Ee3N37KtyOJJ1tAZNxNx+yKRGAfY1+PVRYVy4XwnvsCHtFvbmcK3cAfeCCHxRp1p1rrSZ2Zm7piCTkUFi4UdtlZZ8aMPGCasizr+SpnC5frB5hWzGxNmHvNvTbkAPBBW+I8dEoLdK+KrU85338FacXwOEnQFp8OqZ/0sbBje139rtfPZBCcHL2kkOyi60OpVrwwDo7BtwcHXdmtlFYnszOHk5WjwGbKnOGQyRSFkjasWK2I8EFmxGIOQCx8VQ+O4sySHWwNArBxjF5GkDQ8lUnt1QMrqXkXCxBxm66uxtXUD+KZSj2srkpWcIMDRALmWmezaS8NytryPjqs2eK8ldfZbiqdLGeYDx+YP6IDO1XAu4d3kY+pef8Ajed2nw6KoYmOnWtt7lr2uY9uZjhTh+3QrOO1fZw4Z16uid9h3T+13QoK3hMVlcD4q3cPxxdsQqU+BP4LFlhQXmbAuk+yfPUBM/0aYfdJHUOBItMcJ4009LU23jYY4bUUEfHG5mjnO9QUHxKeqf0sKT4zxphYToABZ159Fn/G+NGXRmg68/RA/jJi82ShCFHtxrxzvzREXEQftCkBIC45q7FM12xCdyoG4415ERtXEHJuSD5boqRqFjFjZAhzdEd2X4j9GxTHuPun3XeAPNCZD0TUrdNkG+YeQJ2aJsjXMe0OY4UQdq8OhVM9n3GTiIMrj78VNd1IrQq5xHwQZl2r7LOwxzx2+E893M8HeHiqi89FvksJIIq75clSOO+zt8pL8O0NO5YTQP4enkgzjP40pfs/gZMQXlzy2KNjpJH1ZDWC6HyTuH7OyZ+7dG4PustHNZ2FK8dqeGN4bwiVunezZY3H8R1aPIAoMZ4zjXuItxy1oNhf7oeHEXoUTiIs1A9PggC0tNIDatceAkxOtPAIGm6bKZwE+duu43UO4aIrh8tPrrogm415daF5AxOeaEwurfinsXo0/wACZwY9xAoeqQU4W+q5Z2+aA7slxMYTGNcT9W+mv/C41foV9A4HDtNdF80Y+OqPQ16Fbp7Ke0AxWFEbj9bDTXdXMr3Xfp6ILvHAANk3jsVHBG6SQhrGAucTyARIWHe1/tXLLN9GYHMgYacSK7yQHX/EckB/DvaLLPxWIBrW4eR3c0WjPreVxdvd/NO+3PH+7hoB94ulPkPdH52sy4biCJIZAdWyMcf8Xi/yVg9qvFPpHE3AG2xsbGPOszv+wQVWcbIDENLq6KRl1I+CYobIAIxp47FGRC2oJ0Za4jkdU9gZeRtA8L1XY9C0+S9G3UrzR7qCywjReQvA57bXMdei8gG4g+mpvB/Z1tO5BIKd1rRMSQvj2II5g2gKb136JOvRNYefN1tEtO5CBuRuYEeCkOwnHjgcVHIbDLySjqwnU+m6EMda9UFJFTvA60g+q2SB7A5ptpAcCOY3Wc+2vDQ/R2ucB3pdTANHO01PonfZ/wBo3O4ZLnsuw/uA9WkAt+F0qL7SuLOxGNcHXljAY0cgatx9SR8EFIwxcAR49QnMRMXz5nG3OAc7z0B+STjBWXxdZTjodc3Pb0QKIspnLSJDNUksQBYpl2edIbDR0pR0d/NChuoQKSDt5p3EMoHZJEZGVB3DPy7XsupcMZ8Fx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628800"/>
            <a:ext cx="1509584" cy="14974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50" y="3501008"/>
            <a:ext cx="2054262" cy="307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94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832" y="0"/>
            <a:ext cx="6856141" cy="514350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47826" y="134827"/>
            <a:ext cx="405045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100" dirty="0">
                <a:solidFill>
                  <a:schemeClr val="bg1"/>
                </a:solidFill>
                <a:latin typeface="Eurostar Black Extended" panose="020B0900020202060204" pitchFamily="34" charset="0"/>
              </a:rPr>
              <a:t>VISION EINES</a:t>
            </a:r>
          </a:p>
          <a:p>
            <a:r>
              <a:rPr lang="de-CH" sz="2100" dirty="0">
                <a:solidFill>
                  <a:schemeClr val="bg1"/>
                </a:solidFill>
                <a:latin typeface="Eurostar Black Extended" panose="020B0900020202060204" pitchFamily="34" charset="0"/>
              </a:rPr>
              <a:t>UNABHÄNGIGEN FINANZSYSTEMS</a:t>
            </a:r>
          </a:p>
        </p:txBody>
      </p:sp>
      <p:sp>
        <p:nvSpPr>
          <p:cNvPr id="7" name="Rechteck 6"/>
          <p:cNvSpPr/>
          <p:nvPr/>
        </p:nvSpPr>
        <p:spPr>
          <a:xfrm>
            <a:off x="8878492" y="-6653"/>
            <a:ext cx="845586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hteck 10"/>
          <p:cNvSpPr/>
          <p:nvPr/>
        </p:nvSpPr>
        <p:spPr>
          <a:xfrm>
            <a:off x="0" y="4725144"/>
            <a:ext cx="4499992" cy="5531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Inhaltsplatzhalter 1"/>
          <p:cNvSpPr>
            <a:spLocks noGrp="1"/>
          </p:cNvSpPr>
          <p:nvPr>
            <p:ph idx="1"/>
          </p:nvPr>
        </p:nvSpPr>
        <p:spPr>
          <a:xfrm>
            <a:off x="199331" y="5661247"/>
            <a:ext cx="8731670" cy="9302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Was </a:t>
            </a:r>
            <a:r>
              <a:rPr lang="en-US" sz="1800" dirty="0" err="1">
                <a:solidFill>
                  <a:schemeClr val="bg1"/>
                </a:solidFill>
              </a:rPr>
              <a:t>ist</a:t>
            </a:r>
            <a:r>
              <a:rPr lang="en-US" sz="1800" dirty="0">
                <a:solidFill>
                  <a:schemeClr val="bg1"/>
                </a:solidFill>
              </a:rPr>
              <a:t> die Rolle der </a:t>
            </a:r>
            <a:r>
              <a:rPr lang="en-US" sz="1800" dirty="0" err="1">
                <a:solidFill>
                  <a:schemeClr val="bg1"/>
                </a:solidFill>
              </a:rPr>
              <a:t>nationalen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Aufsichtsbehörden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im</a:t>
            </a:r>
            <a:r>
              <a:rPr lang="en-US" sz="1800" dirty="0">
                <a:solidFill>
                  <a:schemeClr val="bg1"/>
                </a:solidFill>
              </a:rPr>
              <a:t> “Internet of Finance”?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 These: </a:t>
            </a:r>
            <a:r>
              <a:rPr lang="en-US" sz="1800" dirty="0" err="1">
                <a:solidFill>
                  <a:schemeClr val="bg1"/>
                </a:solidFill>
                <a:sym typeface="Wingdings" panose="05000000000000000000" pitchFamily="2" charset="2"/>
              </a:rPr>
              <a:t>nicht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bg1"/>
                </a:solidFill>
                <a:sym typeface="Wingdings" panose="05000000000000000000" pitchFamily="2" charset="2"/>
              </a:rPr>
              <a:t>Überwacher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en-US" sz="1800" dirty="0" err="1">
                <a:solidFill>
                  <a:schemeClr val="bg1"/>
                </a:solidFill>
                <a:sym typeface="Wingdings" panose="05000000000000000000" pitchFamily="2" charset="2"/>
              </a:rPr>
              <a:t>sondern</a:t>
            </a:r>
            <a:r>
              <a:rPr lang="en-US" sz="18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bg1"/>
                </a:solidFill>
                <a:sym typeface="Wingdings" panose="05000000000000000000" pitchFamily="2" charset="2"/>
              </a:rPr>
              <a:t>Zertifizierungsstelle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2" name="Inhaltsplatzhalter 1"/>
          <p:cNvSpPr txBox="1">
            <a:spLocks/>
          </p:cNvSpPr>
          <p:nvPr/>
        </p:nvSpPr>
        <p:spPr>
          <a:xfrm>
            <a:off x="199331" y="1375899"/>
            <a:ext cx="2727562" cy="187276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2">
                    <a:lumMod val="50000"/>
                  </a:schemeClr>
                </a:solidFill>
                <a:latin typeface="+mn-lt"/>
                <a:ea typeface="Gill Sans" charset="0"/>
                <a:cs typeface="Gill Sans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Gill Sans" charset="0"/>
                <a:cs typeface="Gill Sans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+mn-lt"/>
                <a:ea typeface="Gill Sans" charset="0"/>
                <a:cs typeface="Gill Sans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Gill Sans" charset="0"/>
                <a:cs typeface="Gill Sans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2">
                    <a:lumMod val="50000"/>
                  </a:schemeClr>
                </a:solidFill>
                <a:latin typeface="+mn-lt"/>
                <a:ea typeface="Gill Sans" charset="0"/>
                <a:cs typeface="Gill Sans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800" dirty="0">
                <a:solidFill>
                  <a:schemeClr val="bg1"/>
                </a:solidFill>
              </a:rPr>
              <a:t>Obama </a:t>
            </a:r>
            <a:r>
              <a:rPr lang="en-US" sz="1800" dirty="0" err="1">
                <a:solidFill>
                  <a:schemeClr val="bg1"/>
                </a:solidFill>
              </a:rPr>
              <a:t>über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Verschlüsselung</a:t>
            </a:r>
            <a:r>
              <a:rPr lang="en-US" sz="1800" dirty="0">
                <a:solidFill>
                  <a:schemeClr val="bg1"/>
                </a:solidFill>
              </a:rPr>
              <a:t> auf </a:t>
            </a:r>
            <a:r>
              <a:rPr lang="en-US" sz="1800" dirty="0" err="1">
                <a:solidFill>
                  <a:schemeClr val="bg1"/>
                </a:solidFill>
              </a:rPr>
              <a:t>Mobiltelefonen</a:t>
            </a:r>
            <a:r>
              <a:rPr lang="en-US" sz="1800" dirty="0">
                <a:solidFill>
                  <a:schemeClr val="bg1"/>
                </a:solidFill>
              </a:rPr>
              <a:t>: “If the government can't get in, then everybody is walking around with a Swiss bank account in their pocket.”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800" dirty="0" err="1">
                <a:solidFill>
                  <a:schemeClr val="bg1"/>
                </a:solidFill>
              </a:rPr>
              <a:t>Genau</a:t>
            </a:r>
            <a:r>
              <a:rPr lang="en-US" sz="1800" dirty="0">
                <a:solidFill>
                  <a:schemeClr val="bg1"/>
                </a:solidFill>
              </a:rPr>
              <a:t> das </a:t>
            </a:r>
            <a:r>
              <a:rPr lang="en-US" sz="1800" dirty="0" err="1">
                <a:solidFill>
                  <a:schemeClr val="bg1"/>
                </a:solidFill>
              </a:rPr>
              <a:t>ist</a:t>
            </a:r>
            <a:r>
              <a:rPr lang="en-US" sz="1800" dirty="0">
                <a:solidFill>
                  <a:schemeClr val="bg1"/>
                </a:solidFill>
              </a:rPr>
              <a:t> die </a:t>
            </a:r>
            <a:r>
              <a:rPr lang="en-US" sz="1800" dirty="0" err="1">
                <a:solidFill>
                  <a:schemeClr val="bg1"/>
                </a:solidFill>
              </a:rPr>
              <a:t>Absicht</a:t>
            </a:r>
            <a:r>
              <a:rPr lang="en-US" sz="1800" dirty="0">
                <a:solidFill>
                  <a:schemeClr val="bg1"/>
                </a:solidFill>
              </a:rPr>
              <a:t> der </a:t>
            </a:r>
            <a:r>
              <a:rPr lang="en-US" sz="1800" dirty="0" err="1">
                <a:solidFill>
                  <a:schemeClr val="bg1"/>
                </a:solidFill>
              </a:rPr>
              <a:t>Cypherpunks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Picture 4" descr="http://www.kultx.cz/wp-content/uploads/the_lone_gunmen_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64534"/>
            <a:ext cx="2714648" cy="174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382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59" y="1268760"/>
            <a:ext cx="3370490" cy="2214246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35503" y="116632"/>
            <a:ext cx="6855891" cy="857250"/>
          </a:xfrm>
        </p:spPr>
        <p:txBody>
          <a:bodyPr>
            <a:normAutofit/>
          </a:bodyPr>
          <a:lstStyle/>
          <a:p>
            <a:r>
              <a:rPr lang="de-CH" sz="2400" dirty="0">
                <a:latin typeface="Eurostar Black Extended" panose="020B0900020202060204" pitchFamily="34" charset="0"/>
              </a:rPr>
              <a:t>FUNKTIONSWEISE:</a:t>
            </a:r>
            <a:br>
              <a:rPr lang="de-CH" sz="2400" dirty="0">
                <a:latin typeface="Eurostar Black Extended" panose="020B0900020202060204" pitchFamily="34" charset="0"/>
              </a:rPr>
            </a:br>
            <a:r>
              <a:rPr lang="de-CH" sz="2400" dirty="0">
                <a:latin typeface="Eurostar Black Extended" panose="020B0900020202060204" pitchFamily="34" charset="0"/>
              </a:rPr>
              <a:t>DAS STEINGELD VON YAP</a:t>
            </a:r>
            <a:endParaRPr lang="en-US" sz="2400" dirty="0">
              <a:latin typeface="Eurostar Black Extended" panose="020B0900020202060204" pitchFamily="34" charset="0"/>
            </a:endParaRPr>
          </a:p>
        </p:txBody>
      </p:sp>
      <p:sp>
        <p:nvSpPr>
          <p:cNvPr id="7" name="Inhaltsplatzhalter 1"/>
          <p:cNvSpPr txBox="1">
            <a:spLocks/>
          </p:cNvSpPr>
          <p:nvPr/>
        </p:nvSpPr>
        <p:spPr>
          <a:xfrm>
            <a:off x="3707904" y="1268760"/>
            <a:ext cx="5225229" cy="224806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2">
                    <a:lumMod val="50000"/>
                  </a:schemeClr>
                </a:solidFill>
                <a:latin typeface="Segoe UI Light" pitchFamily="34" charset="0"/>
                <a:ea typeface="+mn-ea"/>
                <a:cs typeface="Segoe UI Light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2">
                    <a:lumMod val="50000"/>
                  </a:schemeClr>
                </a:solidFill>
                <a:latin typeface="Segoe UI Light" pitchFamily="34" charset="0"/>
                <a:ea typeface="+mn-ea"/>
                <a:cs typeface="Segoe UI Light" pitchFamily="34" charset="0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>
                    <a:lumMod val="50000"/>
                  </a:schemeClr>
                </a:solidFill>
                <a:latin typeface="Segoe UI Light" pitchFamily="34" charset="0"/>
                <a:ea typeface="+mn-ea"/>
                <a:cs typeface="Segoe UI Light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2">
                    <a:lumMod val="50000"/>
                  </a:schemeClr>
                </a:solidFill>
                <a:latin typeface="Segoe UI Light" pitchFamily="34" charset="0"/>
                <a:ea typeface="+mn-ea"/>
                <a:cs typeface="Segoe UI Light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2">
                    <a:lumMod val="50000"/>
                  </a:schemeClr>
                </a:solidFill>
                <a:latin typeface="Segoe UI Light" pitchFamily="34" charset="0"/>
                <a:ea typeface="+mn-ea"/>
                <a:cs typeface="Segoe UI Light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 err="1">
                <a:latin typeface="+mn-lt"/>
              </a:rPr>
              <a:t>Muschelgeld</a:t>
            </a:r>
            <a:r>
              <a:rPr lang="en-US" sz="2100" dirty="0">
                <a:latin typeface="+mn-lt"/>
              </a:rPr>
              <a:t> </a:t>
            </a:r>
            <a:r>
              <a:rPr lang="en-US" sz="2100" dirty="0" err="1">
                <a:latin typeface="+mn-lt"/>
              </a:rPr>
              <a:t>für</a:t>
            </a:r>
            <a:r>
              <a:rPr lang="en-US" sz="2100" dirty="0">
                <a:latin typeface="+mn-lt"/>
              </a:rPr>
              <a:t> </a:t>
            </a:r>
            <a:r>
              <a:rPr lang="en-US" sz="2100" dirty="0" err="1">
                <a:latin typeface="+mn-lt"/>
              </a:rPr>
              <a:t>Alltagstransaktionen</a:t>
            </a:r>
            <a:endParaRPr lang="en-US" sz="2100" dirty="0">
              <a:latin typeface="+mn-lt"/>
            </a:endParaRPr>
          </a:p>
          <a:p>
            <a:r>
              <a:rPr lang="en-US" sz="2100" dirty="0" err="1">
                <a:latin typeface="+mn-lt"/>
              </a:rPr>
              <a:t>Steingeld</a:t>
            </a:r>
            <a:r>
              <a:rPr lang="en-US" sz="2100" dirty="0">
                <a:latin typeface="+mn-lt"/>
              </a:rPr>
              <a:t> </a:t>
            </a:r>
            <a:r>
              <a:rPr lang="en-US" sz="2100" dirty="0" err="1">
                <a:latin typeface="+mn-lt"/>
              </a:rPr>
              <a:t>für</a:t>
            </a:r>
            <a:r>
              <a:rPr lang="en-US" sz="2100" dirty="0">
                <a:latin typeface="+mn-lt"/>
              </a:rPr>
              <a:t> </a:t>
            </a:r>
            <a:r>
              <a:rPr lang="en-US" sz="2100" dirty="0" err="1">
                <a:latin typeface="+mn-lt"/>
              </a:rPr>
              <a:t>grosse</a:t>
            </a:r>
            <a:r>
              <a:rPr lang="en-US" sz="2100" dirty="0">
                <a:latin typeface="+mn-lt"/>
              </a:rPr>
              <a:t> </a:t>
            </a:r>
            <a:r>
              <a:rPr lang="en-US" sz="2100" dirty="0" err="1">
                <a:latin typeface="+mn-lt"/>
              </a:rPr>
              <a:t>Transaktionen</a:t>
            </a:r>
            <a:endParaRPr lang="en-US" sz="2100" dirty="0">
              <a:latin typeface="+mn-lt"/>
            </a:endParaRPr>
          </a:p>
          <a:p>
            <a:r>
              <a:rPr lang="en-US" sz="2100" dirty="0" err="1">
                <a:latin typeface="+mn-lt"/>
              </a:rPr>
              <a:t>Steingeld</a:t>
            </a:r>
            <a:r>
              <a:rPr lang="en-US" sz="2100" dirty="0">
                <a:latin typeface="+mn-lt"/>
              </a:rPr>
              <a:t> </a:t>
            </a:r>
            <a:r>
              <a:rPr lang="en-US" sz="2100" dirty="0" err="1">
                <a:latin typeface="+mn-lt"/>
              </a:rPr>
              <a:t>wird</a:t>
            </a:r>
            <a:r>
              <a:rPr lang="en-US" sz="2100" dirty="0">
                <a:latin typeface="+mn-lt"/>
              </a:rPr>
              <a:t> </a:t>
            </a:r>
            <a:r>
              <a:rPr lang="en-US" sz="2100" dirty="0" err="1">
                <a:latin typeface="+mn-lt"/>
              </a:rPr>
              <a:t>aufgrund</a:t>
            </a:r>
            <a:r>
              <a:rPr lang="en-US" sz="2100" dirty="0">
                <a:latin typeface="+mn-lt"/>
              </a:rPr>
              <a:t> des </a:t>
            </a:r>
            <a:r>
              <a:rPr lang="en-US" sz="2100" dirty="0" err="1">
                <a:latin typeface="+mn-lt"/>
              </a:rPr>
              <a:t>Gewichts</a:t>
            </a:r>
            <a:r>
              <a:rPr lang="en-US" sz="2100" dirty="0">
                <a:latin typeface="+mn-lt"/>
              </a:rPr>
              <a:t> oft gar </a:t>
            </a:r>
            <a:r>
              <a:rPr lang="en-US" sz="2100" dirty="0" err="1">
                <a:latin typeface="+mn-lt"/>
              </a:rPr>
              <a:t>nie</a:t>
            </a:r>
            <a:r>
              <a:rPr lang="en-US" sz="2100" dirty="0">
                <a:latin typeface="+mn-lt"/>
              </a:rPr>
              <a:t> </a:t>
            </a:r>
            <a:r>
              <a:rPr lang="en-US" sz="2100" dirty="0" err="1">
                <a:latin typeface="+mn-lt"/>
              </a:rPr>
              <a:t>bewegt</a:t>
            </a:r>
            <a:endParaRPr lang="en-US" sz="2100" dirty="0">
              <a:latin typeface="+mn-lt"/>
            </a:endParaRPr>
          </a:p>
          <a:p>
            <a:r>
              <a:rPr lang="en-US" sz="2100" dirty="0" err="1">
                <a:latin typeface="+mn-lt"/>
              </a:rPr>
              <a:t>Jeder</a:t>
            </a:r>
            <a:r>
              <a:rPr lang="en-US" sz="2100" dirty="0">
                <a:latin typeface="+mn-lt"/>
              </a:rPr>
              <a:t> </a:t>
            </a:r>
            <a:r>
              <a:rPr lang="en-US" sz="2100" dirty="0" err="1">
                <a:latin typeface="+mn-lt"/>
              </a:rPr>
              <a:t>weiss</a:t>
            </a:r>
            <a:r>
              <a:rPr lang="en-US" sz="2100" dirty="0">
                <a:latin typeface="+mn-lt"/>
              </a:rPr>
              <a:t>, </a:t>
            </a:r>
            <a:r>
              <a:rPr lang="en-US" sz="2100" dirty="0" err="1">
                <a:latin typeface="+mn-lt"/>
              </a:rPr>
              <a:t>wem</a:t>
            </a:r>
            <a:r>
              <a:rPr lang="en-US" sz="2100" dirty="0">
                <a:latin typeface="+mn-lt"/>
              </a:rPr>
              <a:t> </a:t>
            </a:r>
            <a:r>
              <a:rPr lang="en-US" sz="2100" dirty="0" err="1">
                <a:latin typeface="+mn-lt"/>
              </a:rPr>
              <a:t>welcher</a:t>
            </a:r>
            <a:r>
              <a:rPr lang="en-US" sz="2100" dirty="0">
                <a:latin typeface="+mn-lt"/>
              </a:rPr>
              <a:t> Brocken </a:t>
            </a:r>
            <a:r>
              <a:rPr lang="en-US" sz="2100" dirty="0" err="1">
                <a:latin typeface="+mn-lt"/>
              </a:rPr>
              <a:t>gehört</a:t>
            </a:r>
            <a:r>
              <a:rPr lang="en-US" sz="2100" dirty="0">
                <a:latin typeface="+mn-lt"/>
              </a:rPr>
              <a:t>, da </a:t>
            </a:r>
            <a:r>
              <a:rPr lang="en-US" sz="2100" dirty="0" err="1">
                <a:latin typeface="+mn-lt"/>
              </a:rPr>
              <a:t>sich</a:t>
            </a:r>
            <a:r>
              <a:rPr lang="en-US" sz="2100" dirty="0">
                <a:latin typeface="+mn-lt"/>
              </a:rPr>
              <a:t> </a:t>
            </a:r>
            <a:r>
              <a:rPr lang="en-US" sz="2100" dirty="0" err="1">
                <a:latin typeface="+mn-lt"/>
              </a:rPr>
              <a:t>grössere</a:t>
            </a:r>
            <a:r>
              <a:rPr lang="en-US" sz="2100" dirty="0">
                <a:latin typeface="+mn-lt"/>
              </a:rPr>
              <a:t> </a:t>
            </a:r>
            <a:r>
              <a:rPr lang="en-US" sz="2100" dirty="0" err="1">
                <a:latin typeface="+mn-lt"/>
              </a:rPr>
              <a:t>Transaktionen</a:t>
            </a:r>
            <a:r>
              <a:rPr lang="en-US" sz="2100" dirty="0">
                <a:latin typeface="+mn-lt"/>
              </a:rPr>
              <a:t> auf der </a:t>
            </a:r>
            <a:r>
              <a:rPr lang="en-US" sz="2100" dirty="0" err="1">
                <a:latin typeface="+mn-lt"/>
              </a:rPr>
              <a:t>Insel</a:t>
            </a:r>
            <a:r>
              <a:rPr lang="en-US" sz="2100" dirty="0">
                <a:latin typeface="+mn-lt"/>
              </a:rPr>
              <a:t> </a:t>
            </a:r>
            <a:r>
              <a:rPr lang="en-US" sz="2100" dirty="0" err="1">
                <a:latin typeface="+mn-lt"/>
              </a:rPr>
              <a:t>herumsprechen</a:t>
            </a:r>
            <a:r>
              <a:rPr lang="en-US" sz="2100" dirty="0">
                <a:latin typeface="+mn-lt"/>
              </a:rPr>
              <a:t>.</a:t>
            </a:r>
          </a:p>
          <a:p>
            <a:pPr marL="0" indent="0">
              <a:buNone/>
            </a:pPr>
            <a:endParaRPr lang="en-US" sz="2100" dirty="0">
              <a:latin typeface="+mn-lt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186720" y="3933056"/>
            <a:ext cx="874641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Da die </a:t>
            </a:r>
            <a:r>
              <a:rPr lang="en-US" sz="2100" dirty="0" err="1"/>
              <a:t>Steine</a:t>
            </a:r>
            <a:r>
              <a:rPr lang="en-US" sz="2100" dirty="0"/>
              <a:t> </a:t>
            </a:r>
            <a:r>
              <a:rPr lang="en-US" sz="2100" dirty="0" err="1"/>
              <a:t>nie</a:t>
            </a:r>
            <a:r>
              <a:rPr lang="en-US" sz="2100" dirty="0"/>
              <a:t> </a:t>
            </a:r>
            <a:r>
              <a:rPr lang="en-US" sz="2100" dirty="0" err="1"/>
              <a:t>bewegt</a:t>
            </a:r>
            <a:r>
              <a:rPr lang="en-US" sz="2100" dirty="0"/>
              <a:t> </a:t>
            </a:r>
            <a:r>
              <a:rPr lang="en-US" sz="2100" dirty="0" err="1"/>
              <a:t>werden</a:t>
            </a:r>
            <a:r>
              <a:rPr lang="en-US" sz="2100" dirty="0"/>
              <a:t>, </a:t>
            </a:r>
            <a:r>
              <a:rPr lang="en-US" sz="2100" dirty="0" err="1"/>
              <a:t>kann</a:t>
            </a:r>
            <a:r>
              <a:rPr lang="en-US" sz="2100" dirty="0"/>
              <a:t> man </a:t>
            </a:r>
            <a:r>
              <a:rPr lang="en-US" sz="2100" dirty="0" err="1"/>
              <a:t>sie</a:t>
            </a:r>
            <a:r>
              <a:rPr lang="en-US" sz="2100" dirty="0"/>
              <a:t> </a:t>
            </a:r>
            <a:r>
              <a:rPr lang="en-US" sz="2100" dirty="0" err="1"/>
              <a:t>geradesogut</a:t>
            </a:r>
            <a:r>
              <a:rPr lang="en-US" sz="2100" dirty="0"/>
              <a:t> </a:t>
            </a:r>
            <a:r>
              <a:rPr lang="en-US" sz="2100" dirty="0" err="1"/>
              <a:t>auch</a:t>
            </a:r>
            <a:r>
              <a:rPr lang="en-US" sz="2100" dirty="0"/>
              <a:t> </a:t>
            </a:r>
            <a:r>
              <a:rPr lang="en-US" sz="2100" dirty="0" err="1"/>
              <a:t>ganz</a:t>
            </a:r>
            <a:r>
              <a:rPr lang="en-US" sz="2100" dirty="0"/>
              <a:t> </a:t>
            </a:r>
            <a:r>
              <a:rPr lang="en-US" sz="2100" dirty="0" err="1"/>
              <a:t>weglassen</a:t>
            </a:r>
            <a:r>
              <a:rPr lang="en-US" sz="2100" dirty="0"/>
              <a:t>: So </a:t>
            </a:r>
            <a:r>
              <a:rPr lang="en-US" sz="2100" dirty="0" err="1"/>
              <a:t>funktioniert</a:t>
            </a:r>
            <a:r>
              <a:rPr lang="en-US" sz="2100" dirty="0"/>
              <a:t> Bitcoin.</a:t>
            </a:r>
          </a:p>
          <a:p>
            <a:br>
              <a:rPr lang="en-US" sz="2100" dirty="0"/>
            </a:br>
            <a:r>
              <a:rPr lang="en-US" sz="2100" dirty="0" err="1"/>
              <a:t>Jeder</a:t>
            </a:r>
            <a:r>
              <a:rPr lang="en-US" sz="2100" dirty="0"/>
              <a:t> </a:t>
            </a:r>
            <a:r>
              <a:rPr lang="en-US" sz="2100" dirty="0" err="1"/>
              <a:t>merkt</a:t>
            </a:r>
            <a:r>
              <a:rPr lang="en-US" sz="2100" dirty="0"/>
              <a:t> </a:t>
            </a:r>
            <a:r>
              <a:rPr lang="en-US" sz="2100" dirty="0" err="1"/>
              <a:t>sich</a:t>
            </a:r>
            <a:r>
              <a:rPr lang="en-US" sz="2100" dirty="0"/>
              <a:t>, was </a:t>
            </a:r>
            <a:r>
              <a:rPr lang="en-US" sz="2100" dirty="0" err="1"/>
              <a:t>jeder</a:t>
            </a:r>
            <a:r>
              <a:rPr lang="en-US" sz="2100" dirty="0"/>
              <a:t> </a:t>
            </a:r>
            <a:r>
              <a:rPr lang="en-US" sz="2100" dirty="0" err="1"/>
              <a:t>andere</a:t>
            </a:r>
            <a:r>
              <a:rPr lang="en-US" sz="2100" dirty="0"/>
              <a:t> hat.</a:t>
            </a:r>
          </a:p>
          <a:p>
            <a:br>
              <a:rPr lang="en-US" sz="2100" dirty="0"/>
            </a:br>
            <a:r>
              <a:rPr lang="en-US" sz="2100" dirty="0"/>
              <a:t>Die Blockchain </a:t>
            </a:r>
            <a:r>
              <a:rPr lang="en-US" sz="2100" dirty="0" err="1"/>
              <a:t>stellt</a:t>
            </a:r>
            <a:r>
              <a:rPr lang="en-US" sz="2100" dirty="0"/>
              <a:t> </a:t>
            </a:r>
            <a:r>
              <a:rPr lang="en-US" sz="2100" dirty="0" err="1"/>
              <a:t>sicher</a:t>
            </a:r>
            <a:r>
              <a:rPr lang="en-US" sz="2100" dirty="0"/>
              <a:t>, </a:t>
            </a:r>
            <a:r>
              <a:rPr lang="en-US" sz="2100" dirty="0" err="1"/>
              <a:t>dass</a:t>
            </a:r>
            <a:r>
              <a:rPr lang="en-US" sz="2100" dirty="0"/>
              <a:t> </a:t>
            </a:r>
            <a:r>
              <a:rPr lang="en-US" sz="2100" dirty="0" err="1"/>
              <a:t>jeder</a:t>
            </a:r>
            <a:r>
              <a:rPr lang="en-US" sz="2100" dirty="0"/>
              <a:t> </a:t>
            </a:r>
            <a:r>
              <a:rPr lang="en-US" sz="2100" dirty="0" err="1"/>
              <a:t>alle</a:t>
            </a:r>
            <a:r>
              <a:rPr lang="en-US" sz="2100" dirty="0"/>
              <a:t> </a:t>
            </a:r>
            <a:r>
              <a:rPr lang="en-US" sz="2100" dirty="0" err="1"/>
              <a:t>Transaktionen</a:t>
            </a:r>
            <a:r>
              <a:rPr lang="en-US" sz="2100" dirty="0"/>
              <a:t> </a:t>
            </a:r>
            <a:r>
              <a:rPr lang="en-US" sz="2100" dirty="0" err="1"/>
              <a:t>kennt</a:t>
            </a:r>
            <a:r>
              <a:rPr lang="en-US" sz="2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390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2" y="1005997"/>
            <a:ext cx="9054498" cy="6171980"/>
          </a:xfrm>
          <a:prstGeom prst="rect">
            <a:avLst/>
          </a:prstGeom>
        </p:spPr>
      </p:pic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107504" y="116632"/>
            <a:ext cx="6210690" cy="857250"/>
          </a:xfrm>
        </p:spPr>
        <p:txBody>
          <a:bodyPr>
            <a:normAutofit/>
          </a:bodyPr>
          <a:lstStyle/>
          <a:p>
            <a:r>
              <a:rPr lang="de-CH" sz="2700" dirty="0">
                <a:latin typeface="Eurostar Black Extended" panose="020B0900020202060204" pitchFamily="34" charset="0"/>
              </a:rPr>
              <a:t>COINMARKETCAP.COM</a:t>
            </a:r>
            <a:endParaRPr lang="en-US" sz="2700" dirty="0">
              <a:latin typeface="Eurostar Black Extended" panose="020B09000202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38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Image result for blockch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059" y="4053966"/>
            <a:ext cx="3445895" cy="197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blockch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0441" y="4053966"/>
            <a:ext cx="3445895" cy="197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blockch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132" y="4053966"/>
            <a:ext cx="3445895" cy="197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28432" y="116632"/>
            <a:ext cx="6210690" cy="857250"/>
          </a:xfrm>
        </p:spPr>
        <p:txBody>
          <a:bodyPr>
            <a:normAutofit/>
          </a:bodyPr>
          <a:lstStyle/>
          <a:p>
            <a:r>
              <a:rPr lang="de-CH" sz="2700" dirty="0">
                <a:latin typeface="Eurostar Black Extended" panose="020B0900020202060204" pitchFamily="34" charset="0"/>
              </a:rPr>
              <a:t>FUNKTIONSWEISE</a:t>
            </a:r>
            <a:endParaRPr lang="en-US" sz="2700" dirty="0">
              <a:latin typeface="Eurostar Black Extended" panose="020B0900020202060204" pitchFamily="34" charset="0"/>
            </a:endParaRPr>
          </a:p>
        </p:txBody>
      </p:sp>
      <p:sp>
        <p:nvSpPr>
          <p:cNvPr id="8" name="Rectangle 3"/>
          <p:cNvSpPr/>
          <p:nvPr/>
        </p:nvSpPr>
        <p:spPr>
          <a:xfrm>
            <a:off x="251520" y="973882"/>
            <a:ext cx="828092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dirty="0"/>
              <a:t>1. Baustein: Kryptographische Schlüssel </a:t>
            </a:r>
            <a:r>
              <a:rPr lang="de-CH" dirty="0">
                <a:sym typeface="Wingdings" panose="05000000000000000000" pitchFamily="2" charset="2"/>
              </a:rPr>
              <a:t> sichere Kontos</a:t>
            </a:r>
            <a:endParaRPr lang="de-CH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dirty="0"/>
              <a:t>2. Baustein: Blockchain </a:t>
            </a:r>
            <a:r>
              <a:rPr lang="de-CH" dirty="0">
                <a:sym typeface="Wingdings" panose="05000000000000000000" pitchFamily="2" charset="2"/>
              </a:rPr>
              <a:t> Verteilte Datenbank</a:t>
            </a:r>
            <a:endParaRPr lang="de-CH" dirty="0"/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dirty="0"/>
              <a:t>3. Baustein: Proof-</a:t>
            </a:r>
            <a:r>
              <a:rPr lang="de-CH" dirty="0" err="1"/>
              <a:t>of</a:t>
            </a:r>
            <a:r>
              <a:rPr lang="de-CH" dirty="0"/>
              <a:t>-</a:t>
            </a:r>
            <a:r>
              <a:rPr lang="de-CH" dirty="0" err="1"/>
              <a:t>work</a:t>
            </a:r>
            <a:r>
              <a:rPr lang="de-CH" dirty="0"/>
              <a:t> </a:t>
            </a:r>
            <a:r>
              <a:rPr lang="de-CH" dirty="0">
                <a:sym typeface="Wingdings" panose="05000000000000000000" pitchFamily="2" charset="2"/>
              </a:rPr>
              <a:t> Demokratie nach Rechenleistung</a:t>
            </a:r>
            <a:endParaRPr lang="en-US" dirty="0">
              <a:sym typeface="Wingdings"/>
            </a:endParaRPr>
          </a:p>
          <a:p>
            <a:endParaRPr lang="de-CH" dirty="0">
              <a:sym typeface="Wingdings"/>
            </a:endParaRPr>
          </a:p>
          <a:p>
            <a:r>
              <a:rPr lang="de-CH" dirty="0">
                <a:sym typeface="Wingdings"/>
              </a:rPr>
              <a:t>Alternativen: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>
                <a:sym typeface="Wingdings"/>
              </a:rPr>
              <a:t>Proof-of-Space: </a:t>
            </a:r>
            <a:r>
              <a:rPr lang="en-US" dirty="0" err="1">
                <a:sym typeface="Wingdings"/>
              </a:rPr>
              <a:t>Stimmkraft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nach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Speicherplatz</a:t>
            </a:r>
            <a:endParaRPr lang="en-US" dirty="0">
              <a:sym typeface="Wingdings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dirty="0">
                <a:sym typeface="Wingdings"/>
              </a:rPr>
              <a:t>Proof-of-Stake: </a:t>
            </a:r>
            <a:r>
              <a:rPr lang="en-US" dirty="0" err="1">
                <a:sym typeface="Wingdings"/>
              </a:rPr>
              <a:t>Stimmkraft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nach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Reichtum</a:t>
            </a:r>
            <a:endParaRPr lang="en-US" dirty="0">
              <a:sym typeface="Wingdings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de-CH" dirty="0">
                <a:sym typeface="Wingdings"/>
              </a:rPr>
              <a:t>P</a:t>
            </a:r>
            <a:r>
              <a:rPr lang="en-US" dirty="0" err="1">
                <a:sym typeface="Wingdings"/>
              </a:rPr>
              <a:t>rivate</a:t>
            </a:r>
            <a:r>
              <a:rPr lang="en-US" dirty="0">
                <a:sym typeface="Wingdings"/>
              </a:rPr>
              <a:t> Blockchains: </a:t>
            </a:r>
            <a:r>
              <a:rPr lang="en-US" dirty="0" err="1">
                <a:sym typeface="Wingdings"/>
              </a:rPr>
              <a:t>Stimmkraft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vordefiniert</a:t>
            </a:r>
            <a:endParaRPr lang="en-US" dirty="0">
              <a:sym typeface="Wingdings"/>
            </a:endParaRPr>
          </a:p>
          <a:p>
            <a:pPr marL="257175" indent="-257175">
              <a:buFont typeface="Wingdings" panose="05000000000000000000" pitchFamily="2" charset="2"/>
              <a:buChar char="à"/>
            </a:pPr>
            <a:endParaRPr lang="de-CH" dirty="0">
              <a:sym typeface="Wingdings"/>
            </a:endParaRPr>
          </a:p>
        </p:txBody>
      </p:sp>
      <p:pic>
        <p:nvPicPr>
          <p:cNvPr id="3074" name="Picture 2" descr="Image result for blockcha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177" y="4053966"/>
            <a:ext cx="3445895" cy="1977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5306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522</Words>
  <Application>Microsoft Office PowerPoint</Application>
  <PresentationFormat>Bildschirmpräsentation (4:3)</PresentationFormat>
  <Paragraphs>107</Paragraphs>
  <Slides>18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7" baseType="lpstr">
      <vt:lpstr>Arial</vt:lpstr>
      <vt:lpstr>Calibri</vt:lpstr>
      <vt:lpstr>Consolas</vt:lpstr>
      <vt:lpstr>Eurostar Black Extended</vt:lpstr>
      <vt:lpstr>Gill Sans</vt:lpstr>
      <vt:lpstr>Segoe UI</vt:lpstr>
      <vt:lpstr>Segoe UI Light</vt:lpstr>
      <vt:lpstr>Wingdings</vt:lpstr>
      <vt:lpstr>Office Theme</vt:lpstr>
      <vt:lpstr>GRUNDLAGEN UND CHANCEN DER BLOCKCHAIN</vt:lpstr>
      <vt:lpstr>Übersicht</vt:lpstr>
      <vt:lpstr>GESETZE DER DIGITALISIERUNG</vt:lpstr>
      <vt:lpstr>PowerPoint-Präsentation</vt:lpstr>
      <vt:lpstr>WAS IST BITCOIN?</vt:lpstr>
      <vt:lpstr>PowerPoint-Präsentation</vt:lpstr>
      <vt:lpstr>FUNKTIONSWEISE: DAS STEINGELD VON YAP</vt:lpstr>
      <vt:lpstr>COINMARKETCAP.COM</vt:lpstr>
      <vt:lpstr>FUNKTIONSWEISE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BEISPIEL: ROULETH</vt:lpstr>
      <vt:lpstr>BEISPIEL AKTIE</vt:lpstr>
      <vt:lpstr>SELBST-AUSFÜHRENDE VERTRÄGE</vt:lpstr>
      <vt:lpstr>ZUSAMMENFASSUNG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Raphael Voellmy</dc:creator>
  <cp:lastModifiedBy>Luzius Meisser</cp:lastModifiedBy>
  <cp:revision>483</cp:revision>
  <cp:lastPrinted>2016-11-06T18:20:08Z</cp:lastPrinted>
  <dcterms:created xsi:type="dcterms:W3CDTF">2013-07-16T07:22:30Z</dcterms:created>
  <dcterms:modified xsi:type="dcterms:W3CDTF">2017-05-15T13:49:25Z</dcterms:modified>
</cp:coreProperties>
</file>